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crdownload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9" r:id="rId3"/>
    <p:sldId id="299" r:id="rId4"/>
    <p:sldId id="324" r:id="rId5"/>
    <p:sldId id="331" r:id="rId6"/>
    <p:sldId id="332" r:id="rId7"/>
    <p:sldId id="310" r:id="rId8"/>
    <p:sldId id="330" r:id="rId9"/>
    <p:sldId id="328" r:id="rId10"/>
    <p:sldId id="327" r:id="rId11"/>
    <p:sldId id="312" r:id="rId12"/>
    <p:sldId id="311" r:id="rId13"/>
    <p:sldId id="329" r:id="rId14"/>
    <p:sldId id="307" r:id="rId15"/>
    <p:sldId id="325" r:id="rId16"/>
    <p:sldId id="333" r:id="rId17"/>
    <p:sldId id="322" r:id="rId18"/>
    <p:sldId id="341" r:id="rId19"/>
    <p:sldId id="342" r:id="rId20"/>
    <p:sldId id="343" r:id="rId21"/>
    <p:sldId id="344" r:id="rId22"/>
    <p:sldId id="336" r:id="rId23"/>
    <p:sldId id="340" r:id="rId24"/>
    <p:sldId id="345" r:id="rId25"/>
    <p:sldId id="335" r:id="rId26"/>
    <p:sldId id="337" r:id="rId27"/>
    <p:sldId id="338" r:id="rId28"/>
    <p:sldId id="339" r:id="rId29"/>
    <p:sldId id="363" r:id="rId30"/>
    <p:sldId id="346" r:id="rId31"/>
    <p:sldId id="348" r:id="rId32"/>
    <p:sldId id="349" r:id="rId33"/>
    <p:sldId id="350" r:id="rId34"/>
    <p:sldId id="351" r:id="rId35"/>
    <p:sldId id="352" r:id="rId36"/>
    <p:sldId id="353" r:id="rId37"/>
    <p:sldId id="359" r:id="rId38"/>
    <p:sldId id="360" r:id="rId39"/>
    <p:sldId id="362" r:id="rId40"/>
    <p:sldId id="361" r:id="rId41"/>
    <p:sldId id="355" r:id="rId42"/>
    <p:sldId id="358" r:id="rId43"/>
    <p:sldId id="314" r:id="rId44"/>
    <p:sldId id="334" r:id="rId45"/>
    <p:sldId id="286" r:id="rId46"/>
    <p:sldId id="364" r:id="rId47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351"/>
    <a:srgbClr val="9BBADF"/>
    <a:srgbClr val="202528"/>
    <a:srgbClr val="2D3235"/>
    <a:srgbClr val="23272A"/>
    <a:srgbClr val="B7B7B7"/>
    <a:srgbClr val="CECECE"/>
    <a:srgbClr val="0071C3"/>
    <a:srgbClr val="6A5F57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80419" autoAdjust="0"/>
  </p:normalViewPr>
  <p:slideViewPr>
    <p:cSldViewPr snapToGrid="0">
      <p:cViewPr>
        <p:scale>
          <a:sx n="66" d="100"/>
          <a:sy n="66" d="100"/>
        </p:scale>
        <p:origin x="13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80B0319E-AF89-49FE-84DD-5ABD15EC30EC}" type="datetimeFigureOut">
              <a:rPr lang="ko-KR" altLang="en-US" smtClean="0"/>
              <a:pPr/>
              <a:t>2022-10-22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C442EF3B-17E9-47E3-A63C-A193530DE5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98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2EF3B-17E9-47E3-A63C-A193530DE5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76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401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84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174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766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966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81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179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564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6011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00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516f6767c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g15516f6767c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55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82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6339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524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260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170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258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190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7509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965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32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677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호모그래피를</a:t>
            </a:r>
            <a:r>
              <a:rPr lang="ko-KR" altLang="en-US" sz="10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설명 </a:t>
            </a:r>
            <a:r>
              <a:rPr lang="en-US" altLang="ko-KR" sz="10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681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830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776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118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535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038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8640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673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418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44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차량마다 위에서</a:t>
            </a:r>
            <a:r>
              <a:rPr lang="ko-KR" altLang="en-US" sz="10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내려다 봐줄 슈퍼맨이 없기 때문에</a:t>
            </a:r>
            <a:r>
              <a:rPr lang="en-US" altLang="ko-KR" sz="10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이런식으로</a:t>
            </a:r>
            <a:r>
              <a:rPr lang="ko-KR" altLang="en-US" sz="10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만들어 진다</a:t>
            </a:r>
            <a:r>
              <a:rPr lang="en-US" altLang="ko-KR" sz="10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14007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0013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494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587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45241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429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479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69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영상을 각각 획득하고</a:t>
            </a: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174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영상을 각각 획득하고</a:t>
            </a: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60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050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749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48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0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94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4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2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0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5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07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6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2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2F81-62B7-4C01-89BB-0584E861DFE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C8D8-B7A9-4E92-A913-FDBF0B47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AFD22F81-62B7-4C01-89BB-0584E861DFE9}" type="datetimeFigureOut">
              <a:rPr lang="ko-KR" altLang="en-US" smtClean="0"/>
              <a:pPr/>
              <a:t>2022-10-22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667C8D8-B7A9-4E92-A913-FDBF0B47AC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28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crdownload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fi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crdownloa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3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" y="-338"/>
            <a:ext cx="12192000" cy="6858338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Google Shape;226;p43"/>
          <p:cNvSpPr txBox="1"/>
          <p:nvPr/>
        </p:nvSpPr>
        <p:spPr>
          <a:xfrm>
            <a:off x="-665019" y="4954996"/>
            <a:ext cx="7316190" cy="13988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0000" tIns="192000" rIns="192000" bIns="96000" anchor="t" anchorCtr="0">
            <a:spAutoFit/>
          </a:bodyPr>
          <a:lstStyle/>
          <a:p>
            <a:pPr algn="r"/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차량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SVM 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시스템 개발  </a:t>
            </a:r>
            <a:r>
              <a:rPr lang="en-US" altLang="ko-KR" sz="72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8</a:t>
            </a:r>
            <a:r>
              <a:rPr lang="ko-KR" altLang="en-US" sz="72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팀</a:t>
            </a:r>
            <a:r>
              <a:rPr lang="ko-KR" altLang="en-US" sz="7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1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4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299481" y="5948809"/>
            <a:ext cx="7593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작은</a:t>
            </a:r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사이드 미러에 의존한 </a:t>
            </a:r>
            <a:r>
              <a:rPr lang="ko-KR" altLang="en-US" sz="32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힘든</a:t>
            </a:r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주차선 정렬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010953"/>
            <a:ext cx="8686800" cy="489133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05235" y="6396135"/>
            <a:ext cx="686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/3</a:t>
            </a:r>
          </a:p>
        </p:txBody>
      </p:sp>
      <p:sp>
        <p:nvSpPr>
          <p:cNvPr id="12" name="타원 11"/>
          <p:cNvSpPr/>
          <p:nvPr/>
        </p:nvSpPr>
        <p:spPr>
          <a:xfrm>
            <a:off x="3708399" y="2112481"/>
            <a:ext cx="1309991" cy="13309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4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4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299481" y="5861721"/>
            <a:ext cx="75930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위에서 내려다 보는 차량</a:t>
            </a:r>
            <a:endParaRPr lang="en-US" altLang="ko-KR" sz="3200" b="1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쉬운 </a:t>
            </a:r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라인 정렬</a:t>
            </a:r>
            <a:r>
              <a:rPr lang="en-US" altLang="ko-KR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한번에 주차 성공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993836"/>
            <a:ext cx="8686800" cy="486788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505235" y="6396135"/>
            <a:ext cx="686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757920" y="1122680"/>
            <a:ext cx="1574800" cy="202691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4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299479" y="6043903"/>
            <a:ext cx="7593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운전자의 감에 의존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해서 파악하는 장애물 거리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993836"/>
            <a:ext cx="8686800" cy="489356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1505235" y="6396135"/>
            <a:ext cx="686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3/3</a:t>
            </a:r>
          </a:p>
        </p:txBody>
      </p:sp>
      <p:sp>
        <p:nvSpPr>
          <p:cNvPr id="2" name="타원 1"/>
          <p:cNvSpPr/>
          <p:nvPr/>
        </p:nvSpPr>
        <p:spPr>
          <a:xfrm>
            <a:off x="1920239" y="3078480"/>
            <a:ext cx="1309991" cy="13309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2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4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2" y="1005348"/>
            <a:ext cx="8686800" cy="485637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99481" y="5861721"/>
            <a:ext cx="75930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 포함</a:t>
            </a:r>
            <a:r>
              <a:rPr lang="en-US" altLang="ko-KR" sz="32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사각지대 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</a:t>
            </a:r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 </a:t>
            </a:r>
            <a:r>
              <a:rPr lang="en-US" altLang="ko-KR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algn="ctr"/>
            <a:r>
              <a:rPr lang="ko-KR" altLang="en-US" sz="2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안보이는 높이의 장애물도 가능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2113033">
            <a:off x="5391619" y="4368261"/>
            <a:ext cx="2717083" cy="677584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74760" y="1122681"/>
            <a:ext cx="1457960" cy="188976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505235" y="6396135"/>
            <a:ext cx="686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6274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" name="그룹 6"/>
          <p:cNvGrpSpPr/>
          <p:nvPr/>
        </p:nvGrpSpPr>
        <p:grpSpPr>
          <a:xfrm>
            <a:off x="3267211" y="2870884"/>
            <a:ext cx="5657578" cy="1108334"/>
            <a:chOff x="100027" y="3837825"/>
            <a:chExt cx="1712990" cy="357126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00027" y="7407870"/>
              <a:ext cx="1712990" cy="1221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08809" y="3837825"/>
              <a:ext cx="1495425" cy="3570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</a:t>
              </a:r>
              <a:r>
                <a:rPr lang="en-US" altLang="ko-KR" sz="6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. </a:t>
              </a:r>
              <a:r>
                <a:rPr lang="ko-KR" altLang="en-US" sz="6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6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그룹 10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12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54977" y="1097896"/>
            <a:ext cx="11549743" cy="4810091"/>
            <a:chOff x="354977" y="1097896"/>
            <a:chExt cx="11549743" cy="48100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3" r="8843"/>
            <a:stretch/>
          </p:blipFill>
          <p:spPr>
            <a:xfrm>
              <a:off x="354977" y="1097896"/>
              <a:ext cx="11549743" cy="4810091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3499785" y="1316482"/>
              <a:ext cx="8325604" cy="4362658"/>
              <a:chOff x="3499785" y="1316482"/>
              <a:chExt cx="8325604" cy="4362658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499786" y="2902576"/>
                <a:ext cx="76976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전방</a:t>
                </a:r>
                <a:endParaRPr lang="ko-KR" altLang="en-US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499785" y="5155920"/>
                <a:ext cx="77296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좌측</a:t>
                </a:r>
                <a:endParaRPr lang="ko-KR" altLang="en-US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1055626" y="5155920"/>
                <a:ext cx="76174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후방</a:t>
                </a:r>
                <a:endParaRPr lang="ko-KR" altLang="en-US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082878" y="2902576"/>
                <a:ext cx="74251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우측</a:t>
                </a:r>
                <a:endParaRPr lang="ko-KR" altLang="en-US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463143" y="1316482"/>
                <a:ext cx="3222171" cy="109945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462484" y="4560425"/>
                <a:ext cx="3222171" cy="10744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542314" y="2418644"/>
                <a:ext cx="1143000" cy="21381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463143" y="2419894"/>
                <a:ext cx="1143000" cy="21381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236720" y="1601288"/>
                <a:ext cx="1607820" cy="172720"/>
              </a:xfrm>
              <a:prstGeom prst="rect">
                <a:avLst/>
              </a:prstGeom>
              <a:solidFill>
                <a:srgbClr val="007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254240" y="4981404"/>
                <a:ext cx="689610" cy="166896"/>
              </a:xfrm>
              <a:prstGeom prst="rect">
                <a:avLst/>
              </a:prstGeom>
              <a:solidFill>
                <a:srgbClr val="007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254240" y="2850908"/>
                <a:ext cx="689610" cy="172720"/>
              </a:xfrm>
              <a:prstGeom prst="rect">
                <a:avLst/>
              </a:prstGeom>
              <a:solidFill>
                <a:srgbClr val="007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236720" y="3881120"/>
                <a:ext cx="704850" cy="166658"/>
              </a:xfrm>
              <a:prstGeom prst="rect">
                <a:avLst/>
              </a:prstGeom>
              <a:solidFill>
                <a:srgbClr val="007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0" y="5894273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</a:t>
            </a:r>
            <a:r>
              <a:rPr lang="en-US" altLang="ko-KR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 영상을 활용하여 제작</a:t>
            </a:r>
            <a:endParaRPr lang="en-US" altLang="ko-KR" sz="4800" b="1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7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3" r="8843"/>
          <a:stretch/>
        </p:blipFill>
        <p:spPr>
          <a:xfrm>
            <a:off x="354977" y="1097896"/>
            <a:ext cx="11549743" cy="4810091"/>
          </a:xfrm>
          <a:prstGeom prst="rect">
            <a:avLst/>
          </a:prstGeom>
        </p:spPr>
      </p:pic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그룹 10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12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-338"/>
            <a:ext cx="12192000" cy="685833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2767111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보정 </a:t>
            </a:r>
            <a:r>
              <a:rPr lang="en-US" altLang="ko-KR" sz="9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9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장착 </a:t>
            </a:r>
            <a:r>
              <a:rPr lang="en-US" altLang="ko-KR" sz="9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9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변환 </a:t>
            </a:r>
            <a:r>
              <a:rPr lang="en-US" altLang="ko-KR" sz="9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9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합성</a:t>
            </a:r>
            <a:endParaRPr lang="en-US" altLang="ko-KR" sz="9600" b="1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1401599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rgbClr val="FDC35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6600" b="1" dirty="0" smtClean="0">
                <a:solidFill>
                  <a:srgbClr val="FDC35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6600" b="1" dirty="0" smtClean="0">
                <a:solidFill>
                  <a:srgbClr val="FDC35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  <a:endParaRPr lang="en-US" altLang="ko-KR" sz="6600" b="1" dirty="0" smtClean="0">
              <a:solidFill>
                <a:srgbClr val="FDC35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7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t="8438" r="8422" b="8583"/>
          <a:stretch/>
        </p:blipFill>
        <p:spPr>
          <a:xfrm>
            <a:off x="4109012" y="1423686"/>
            <a:ext cx="5382229" cy="4097438"/>
          </a:xfrm>
          <a:prstGeom prst="rect">
            <a:avLst/>
          </a:prstGeom>
        </p:spPr>
      </p:pic>
      <p:sp>
        <p:nvSpPr>
          <p:cNvPr id="29" name="Google Shape;471;p64"/>
          <p:cNvSpPr txBox="1"/>
          <p:nvPr/>
        </p:nvSpPr>
        <p:spPr>
          <a:xfrm>
            <a:off x="8634788" y="25934"/>
            <a:ext cx="35572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일반렌즈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en-US" altLang="ko-KR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70~90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2" y="924949"/>
            <a:ext cx="1632032" cy="5475842"/>
            <a:chOff x="-221360" y="982824"/>
            <a:chExt cx="2067736" cy="4584501"/>
          </a:xfrm>
        </p:grpSpPr>
        <p:sp>
          <p:nvSpPr>
            <p:cNvPr id="14" name="Google Shape;471;p64"/>
            <p:cNvSpPr txBox="1"/>
            <p:nvPr/>
          </p:nvSpPr>
          <p:spPr>
            <a:xfrm>
              <a:off x="-220878" y="982824"/>
              <a:ext cx="2061254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ko-KR" altLang="en-US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보정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Google Shape;471;p64"/>
            <p:cNvSpPr txBox="1"/>
            <p:nvPr/>
          </p:nvSpPr>
          <p:spPr>
            <a:xfrm>
              <a:off x="-214878" y="3526224"/>
              <a:ext cx="2061254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ko-KR" altLang="en-US" sz="4400" dirty="0" smtClean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변환</a:t>
              </a:r>
              <a:endParaRPr lang="ko-KR" altLang="en-US" sz="1050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Google Shape;471;p64"/>
            <p:cNvSpPr txBox="1"/>
            <p:nvPr/>
          </p:nvSpPr>
          <p:spPr>
            <a:xfrm>
              <a:off x="-214878" y="4797924"/>
              <a:ext cx="2061254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ko-KR" altLang="en-US" sz="4400" dirty="0" smtClean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합성</a:t>
              </a:r>
              <a:endParaRPr lang="ko-KR" altLang="en-US" sz="1050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Google Shape;471;p64"/>
            <p:cNvSpPr txBox="1"/>
            <p:nvPr/>
          </p:nvSpPr>
          <p:spPr>
            <a:xfrm>
              <a:off x="-221360" y="2254524"/>
              <a:ext cx="2061254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ko-KR" altLang="en-US" sz="4400" dirty="0" smtClean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변환</a:t>
              </a:r>
              <a:endParaRPr lang="ko-KR" altLang="en-US" sz="1050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2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71" y="1006997"/>
            <a:ext cx="6571391" cy="4937931"/>
          </a:xfrm>
          <a:prstGeom prst="rect">
            <a:avLst/>
          </a:prstGeom>
        </p:spPr>
      </p:pic>
      <p:sp>
        <p:nvSpPr>
          <p:cNvPr id="18" name="Google Shape;471;p64"/>
          <p:cNvSpPr txBox="1"/>
          <p:nvPr/>
        </p:nvSpPr>
        <p:spPr>
          <a:xfrm>
            <a:off x="8171726" y="2784"/>
            <a:ext cx="402027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광각렌즈 </a:t>
            </a:r>
            <a:r>
              <a:rPr lang="en-US" altLang="ko-KR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100~110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13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1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20" name="Google Shape;471;p64"/>
              <p:cNvSpPr txBox="1"/>
              <p:nvPr/>
            </p:nvSpPr>
            <p:spPr>
              <a:xfrm>
                <a:off x="-220878" y="9828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31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5" y="601883"/>
            <a:ext cx="8067553" cy="5837429"/>
          </a:xfrm>
          <a:prstGeom prst="rect">
            <a:avLst/>
          </a:prstGeom>
        </p:spPr>
      </p:pic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Google Shape;471;p64"/>
          <p:cNvSpPr txBox="1"/>
          <p:nvPr/>
        </p:nvSpPr>
        <p:spPr>
          <a:xfrm>
            <a:off x="8171726" y="2784"/>
            <a:ext cx="402027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어안렌즈 </a:t>
            </a:r>
            <a:r>
              <a:rPr lang="en-US" altLang="ko-KR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170~180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3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0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1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6" name="Google Shape;471;p64"/>
              <p:cNvSpPr txBox="1"/>
              <p:nvPr/>
            </p:nvSpPr>
            <p:spPr>
              <a:xfrm>
                <a:off x="-220878" y="9828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566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/>
        </p:nvSpPr>
        <p:spPr>
          <a:xfrm>
            <a:off x="431504" y="336111"/>
            <a:ext cx="1074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US" altLang="ko" sz="9600" b="1" dirty="0">
                <a:solidFill>
                  <a:srgbClr val="FEBB1B"/>
                </a:solidFill>
                <a:latin typeface="Abadi" panose="020B0604020202020204" pitchFamily="34" charset="0"/>
                <a:ea typeface="G마켓 산스 TTF Bold" panose="02000000000000000000" pitchFamily="2" charset="-127"/>
                <a:cs typeface="Proxima Nova"/>
                <a:sym typeface="Proxima Nova"/>
              </a:rPr>
              <a:t>C</a:t>
            </a:r>
            <a:endParaRPr sz="9600" b="1" dirty="0">
              <a:solidFill>
                <a:srgbClr val="FEBB1B"/>
              </a:solidFill>
              <a:latin typeface="Abadi" panose="020B0604020202020204" pitchFamily="34" charset="0"/>
              <a:ea typeface="G마켓 산스 TTF Bold" panose="02000000000000000000" pitchFamily="2" charset="-127"/>
              <a:cs typeface="Proxima Nova"/>
              <a:sym typeface="Proxima Nova"/>
            </a:endParaRPr>
          </a:p>
        </p:txBody>
      </p:sp>
      <p:sp>
        <p:nvSpPr>
          <p:cNvPr id="259" name="Google Shape;259;p47"/>
          <p:cNvSpPr txBox="1"/>
          <p:nvPr/>
        </p:nvSpPr>
        <p:spPr>
          <a:xfrm>
            <a:off x="1408003" y="1120940"/>
            <a:ext cx="2066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US" altLang="ko" sz="3200" dirty="0">
                <a:solidFill>
                  <a:srgbClr val="FEBB1B"/>
                </a:solidFill>
                <a:latin typeface="Abadi" panose="020B0604020202020204" pitchFamily="34" charset="0"/>
                <a:ea typeface="G마켓 산스 TTF Bold" panose="02000000000000000000" pitchFamily="2" charset="-127"/>
                <a:cs typeface="Proxima Nova"/>
                <a:sym typeface="Proxima Nova"/>
              </a:rPr>
              <a:t>ontents</a:t>
            </a:r>
            <a:endParaRPr sz="3200" dirty="0">
              <a:solidFill>
                <a:srgbClr val="FEBB1B"/>
              </a:solidFill>
              <a:latin typeface="Abadi" panose="020B0604020202020204" pitchFamily="34" charset="0"/>
              <a:ea typeface="G마켓 산스 TTF Bold" panose="02000000000000000000" pitchFamily="2" charset="-127"/>
              <a:cs typeface="Proxima Nova"/>
              <a:sym typeface="Proxima Nov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r="33480"/>
          <a:stretch/>
        </p:blipFill>
        <p:spPr>
          <a:xfrm>
            <a:off x="6539345" y="0"/>
            <a:ext cx="5652655" cy="68583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930584" y="2602786"/>
            <a:ext cx="3076490" cy="2635793"/>
            <a:chOff x="1996253" y="2167359"/>
            <a:chExt cx="3076490" cy="2635793"/>
          </a:xfrm>
        </p:grpSpPr>
        <p:sp>
          <p:nvSpPr>
            <p:cNvPr id="265" name="Google Shape;265;p47"/>
            <p:cNvSpPr txBox="1"/>
            <p:nvPr/>
          </p:nvSpPr>
          <p:spPr>
            <a:xfrm>
              <a:off x="1996253" y="3162109"/>
              <a:ext cx="3076490" cy="646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altLang="ko-KR" sz="3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2. </a:t>
              </a:r>
              <a:r>
                <a:rPr lang="ko-KR" altLang="en-US" sz="3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개발 방향</a:t>
              </a:r>
              <a:endParaRPr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Google Shape;265;p47"/>
            <p:cNvSpPr txBox="1"/>
            <p:nvPr/>
          </p:nvSpPr>
          <p:spPr>
            <a:xfrm>
              <a:off x="1996253" y="4156863"/>
              <a:ext cx="3076490" cy="646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altLang="ko-KR" sz="36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3</a:t>
              </a:r>
              <a:r>
                <a:rPr lang="en-US" altLang="ko-KR" sz="3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. </a:t>
              </a:r>
              <a:r>
                <a:rPr lang="ko-KR" altLang="en-US" sz="3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프로젝트 구조</a:t>
              </a:r>
              <a:endParaRPr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Google Shape;265;p47"/>
            <p:cNvSpPr txBox="1"/>
            <p:nvPr/>
          </p:nvSpPr>
          <p:spPr>
            <a:xfrm>
              <a:off x="1996253" y="2167359"/>
              <a:ext cx="3076490" cy="646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altLang="ko-KR" sz="3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1. SVM </a:t>
              </a:r>
              <a:r>
                <a:rPr lang="ko-KR" altLang="en-US" sz="3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소개</a:t>
              </a:r>
              <a:endParaRPr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7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Google Shape;471;p64"/>
          <p:cNvSpPr txBox="1"/>
          <p:nvPr/>
        </p:nvSpPr>
        <p:spPr>
          <a:xfrm>
            <a:off x="1632030" y="431129"/>
            <a:ext cx="1055997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따라서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, </a:t>
            </a:r>
            <a:r>
              <a:rPr lang="ko-KR" altLang="en-US" sz="36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렌즈에 대한 왜곡 보정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이 먼저 </a:t>
            </a:r>
            <a:r>
              <a:rPr lang="ko-KR" altLang="en-US" sz="36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필요</a:t>
            </a:r>
            <a:endParaRPr lang="ko-KR" altLang="en-US" sz="105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Google Shape;471;p64"/>
          <p:cNvSpPr txBox="1"/>
          <p:nvPr/>
        </p:nvSpPr>
        <p:spPr>
          <a:xfrm>
            <a:off x="1632030" y="5844510"/>
            <a:ext cx="1055997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Intrinsic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Calibration + 3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축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회전 행렬</a:t>
            </a:r>
            <a:endParaRPr lang="ko-KR" altLang="en-US" sz="105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1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38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9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4" name="Google Shape;471;p64"/>
              <p:cNvSpPr txBox="1"/>
              <p:nvPr/>
            </p:nvSpPr>
            <p:spPr>
              <a:xfrm>
                <a:off x="-220878" y="9828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1307148"/>
            <a:ext cx="706412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Google Shape;471;p64"/>
          <p:cNvSpPr txBox="1"/>
          <p:nvPr/>
        </p:nvSpPr>
        <p:spPr>
          <a:xfrm>
            <a:off x="1632030" y="5844510"/>
            <a:ext cx="1055997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4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개 어안렌즈마다 보정 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파라미터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획득 및 유지</a:t>
            </a:r>
            <a:endParaRPr lang="ko-KR" altLang="en-US" sz="105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1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38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9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4" name="Google Shape;471;p64"/>
              <p:cNvSpPr txBox="1"/>
              <p:nvPr/>
            </p:nvSpPr>
            <p:spPr>
              <a:xfrm>
                <a:off x="-220878" y="9828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12" y="1307148"/>
            <a:ext cx="7059008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37145" y="901730"/>
            <a:ext cx="105753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명세서엔 </a:t>
            </a:r>
            <a:r>
              <a:rPr lang="ko-KR" altLang="en-US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</a:t>
            </a:r>
            <a:r>
              <a:rPr lang="ko-KR" altLang="en-US" sz="4400" b="1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 </a:t>
            </a:r>
            <a:r>
              <a:rPr lang="ko-KR" altLang="en-US" sz="44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기술만을 요구</a:t>
            </a:r>
            <a:endParaRPr lang="en-US" altLang="ko-KR" sz="4400" b="1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7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4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5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40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2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3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1774290" y="2608304"/>
            <a:ext cx="10280563" cy="1981334"/>
            <a:chOff x="1603338" y="3959961"/>
            <a:chExt cx="10280563" cy="1981334"/>
          </a:xfrm>
        </p:grpSpPr>
        <p:grpSp>
          <p:nvGrpSpPr>
            <p:cNvPr id="6" name="그룹 5"/>
            <p:cNvGrpSpPr/>
            <p:nvPr/>
          </p:nvGrpSpPr>
          <p:grpSpPr>
            <a:xfrm>
              <a:off x="1945242" y="4361555"/>
              <a:ext cx="9938659" cy="1579740"/>
              <a:chOff x="1945242" y="2861228"/>
              <a:chExt cx="9938659" cy="157974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945242" y="2861228"/>
                <a:ext cx="9938659" cy="1579740"/>
                <a:chOff x="1583853" y="2726681"/>
                <a:chExt cx="9938659" cy="1579740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3853" y="2726681"/>
                  <a:ext cx="5119525" cy="1579739"/>
                </a:xfrm>
                <a:prstGeom prst="rect">
                  <a:avLst/>
                </a:prstGeom>
              </p:spPr>
            </p:pic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0874" y="2726682"/>
                  <a:ext cx="4821638" cy="1579739"/>
                </a:xfrm>
                <a:prstGeom prst="rect">
                  <a:avLst/>
                </a:prstGeom>
              </p:spPr>
            </p:pic>
          </p:grpSp>
          <p:sp>
            <p:nvSpPr>
              <p:cNvPr id="33" name="직사각형 32"/>
              <p:cNvSpPr/>
              <p:nvPr/>
            </p:nvSpPr>
            <p:spPr>
              <a:xfrm>
                <a:off x="3516611" y="3979302"/>
                <a:ext cx="9791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앞쪽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6083074" y="3979302"/>
                <a:ext cx="9791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왼</a:t>
                </a:r>
                <a:r>
                  <a:rPr lang="ko-KR" altLang="en-US" sz="2400" b="1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448040" y="3979302"/>
                <a:ext cx="10160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오른쪽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1104880" y="3979302"/>
                <a:ext cx="77902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뒤쪽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1779721" y="4162575"/>
              <a:ext cx="9938659" cy="1579740"/>
              <a:chOff x="1945242" y="2861228"/>
              <a:chExt cx="9938659" cy="1579740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1945242" y="2861228"/>
                <a:ext cx="9938659" cy="1579740"/>
                <a:chOff x="1583853" y="2726681"/>
                <a:chExt cx="9938659" cy="1579740"/>
              </a:xfrm>
            </p:grpSpPr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3853" y="2726681"/>
                  <a:ext cx="5119525" cy="1579739"/>
                </a:xfrm>
                <a:prstGeom prst="rect">
                  <a:avLst/>
                </a:prstGeom>
              </p:spPr>
            </p:pic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0874" y="2726682"/>
                  <a:ext cx="4821638" cy="1579739"/>
                </a:xfrm>
                <a:prstGeom prst="rect">
                  <a:avLst/>
                </a:prstGeom>
              </p:spPr>
            </p:pic>
          </p:grpSp>
          <p:sp>
            <p:nvSpPr>
              <p:cNvPr id="49" name="직사각형 48"/>
              <p:cNvSpPr/>
              <p:nvPr/>
            </p:nvSpPr>
            <p:spPr>
              <a:xfrm>
                <a:off x="3516611" y="3979302"/>
                <a:ext cx="9791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앞쪽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083074" y="3979302"/>
                <a:ext cx="9791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왼</a:t>
                </a:r>
                <a:r>
                  <a:rPr lang="ko-KR" altLang="en-US" sz="2400" b="1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448040" y="3979302"/>
                <a:ext cx="10160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오른쪽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104880" y="3979302"/>
                <a:ext cx="77902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뒤쪽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603338" y="3959961"/>
              <a:ext cx="9938659" cy="1579740"/>
              <a:chOff x="1945242" y="2861228"/>
              <a:chExt cx="9938659" cy="1579740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1945242" y="2861228"/>
                <a:ext cx="9938659" cy="1579740"/>
                <a:chOff x="1583853" y="2726681"/>
                <a:chExt cx="9938659" cy="1579740"/>
              </a:xfrm>
            </p:grpSpPr>
            <p:pic>
              <p:nvPicPr>
                <p:cNvPr id="61" name="그림 6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3853" y="2726681"/>
                  <a:ext cx="5119525" cy="1579739"/>
                </a:xfrm>
                <a:prstGeom prst="rect">
                  <a:avLst/>
                </a:prstGeom>
              </p:spPr>
            </p:pic>
            <p:pic>
              <p:nvPicPr>
                <p:cNvPr id="62" name="그림 6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0874" y="2726682"/>
                  <a:ext cx="4821638" cy="1579739"/>
                </a:xfrm>
                <a:prstGeom prst="rect">
                  <a:avLst/>
                </a:prstGeom>
              </p:spPr>
            </p:pic>
          </p:grpSp>
          <p:sp>
            <p:nvSpPr>
              <p:cNvPr id="57" name="직사각형 56"/>
              <p:cNvSpPr/>
              <p:nvPr/>
            </p:nvSpPr>
            <p:spPr>
              <a:xfrm>
                <a:off x="3516611" y="3979302"/>
                <a:ext cx="9791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앞쪽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6083074" y="3979302"/>
                <a:ext cx="9791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왼</a:t>
                </a:r>
                <a:r>
                  <a:rPr lang="ko-KR" altLang="en-US" sz="2400" b="1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8448040" y="3979302"/>
                <a:ext cx="10160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오른쪽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1104880" y="3979302"/>
                <a:ext cx="77902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뒤쪽</a:t>
                </a:r>
                <a:endParaRPr lang="en-US" altLang="ko-KR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63" name="직사각형 62"/>
          <p:cNvSpPr/>
          <p:nvPr/>
        </p:nvSpPr>
        <p:spPr>
          <a:xfrm>
            <a:off x="1637145" y="5587352"/>
            <a:ext cx="10554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작업할 영상 데이터만 받음</a:t>
            </a:r>
            <a:endParaRPr lang="en-US" altLang="ko-KR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1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11" y="1516276"/>
            <a:ext cx="4617352" cy="3659251"/>
          </a:xfrm>
          <a:prstGeom prst="rect">
            <a:avLst/>
          </a:prstGeom>
        </p:spPr>
      </p:pic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26913" y="5461108"/>
            <a:ext cx="10565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렌즈를 </a:t>
            </a:r>
            <a:r>
              <a:rPr lang="ko-KR" altLang="en-US" sz="48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장착할 몸체 필요</a:t>
            </a:r>
            <a:endParaRPr lang="en-US" altLang="ko-KR" sz="4800" b="1" dirty="0" smtClean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37145" y="1725147"/>
            <a:ext cx="10554853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99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1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38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9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4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1637145" y="894150"/>
            <a:ext cx="105548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싸피</a:t>
            </a:r>
            <a:r>
              <a:rPr lang="ko-KR" altLang="en-US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스타일은 실물 결과가 있어야</a:t>
            </a:r>
            <a:r>
              <a:rPr lang="en-US" altLang="ko-KR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en-US" altLang="ko-KR" sz="4800" b="1" dirty="0" smtClean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59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0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37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8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3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1626913" y="5461108"/>
            <a:ext cx="10565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 </a:t>
            </a:r>
            <a:r>
              <a:rPr lang="en-US" altLang="ko-KR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4800" b="1" dirty="0" smtClean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55" y="1608832"/>
            <a:ext cx="7975610" cy="38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60" y="331351"/>
            <a:ext cx="3862929" cy="302197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55" y="1608832"/>
            <a:ext cx="7975610" cy="3817073"/>
          </a:xfrm>
          <a:prstGeom prst="rect">
            <a:avLst/>
          </a:prstGeom>
        </p:spPr>
      </p:pic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51875">
            <a:off x="10060079" y="5003716"/>
            <a:ext cx="1120376" cy="112037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50451">
            <a:off x="2769426" y="5000039"/>
            <a:ext cx="1120376" cy="11203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1122">
            <a:off x="7422912" y="44094"/>
            <a:ext cx="1120376" cy="1120376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3651504" y="4151376"/>
            <a:ext cx="871728" cy="1091184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8229600" y="2786743"/>
            <a:ext cx="2057400" cy="245581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952793" y="1193424"/>
            <a:ext cx="1539551" cy="147357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5842">
            <a:off x="3317987" y="-466470"/>
            <a:ext cx="2288648" cy="3032195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3026576" y="1962648"/>
            <a:ext cx="2094064" cy="668701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38568">
            <a:off x="2152545" y="1314837"/>
            <a:ext cx="1120376" cy="112037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48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55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6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51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2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3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4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1" name="직사각형 30"/>
          <p:cNvSpPr/>
          <p:nvPr/>
        </p:nvSpPr>
        <p:spPr>
          <a:xfrm>
            <a:off x="1763486" y="5461108"/>
            <a:ext cx="10428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4800" b="1" dirty="0" smtClean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3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29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36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7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2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1626914" y="1912141"/>
            <a:ext cx="1056508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1. </a:t>
            </a:r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 </a:t>
            </a:r>
            <a:r>
              <a:rPr lang="ko-KR" altLang="en-US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명세서엔 영상 처리 기술만을 요구</a:t>
            </a:r>
            <a:endParaRPr lang="en-US" altLang="ko-KR" sz="4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indent="-914400">
              <a:buAutoNum type="arabicPeriod"/>
            </a:pPr>
            <a:endParaRPr lang="en-US" altLang="ko-KR" sz="4400" b="1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2. </a:t>
            </a:r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고마운 분의 </a:t>
            </a:r>
            <a:r>
              <a:rPr lang="ko-KR" altLang="en-US" sz="44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차량을 </a:t>
            </a:r>
            <a:r>
              <a:rPr lang="ko-KR" altLang="en-US" sz="4400" b="1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훼손</a:t>
            </a:r>
            <a:r>
              <a:rPr lang="ko-KR" altLang="en-US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</a:t>
            </a:r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고소 당한다</a:t>
            </a:r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208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26914" y="1912141"/>
            <a:ext cx="1056508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1. </a:t>
            </a:r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 </a:t>
            </a:r>
            <a:r>
              <a:rPr lang="ko-KR" altLang="en-US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명세서엔 영상 처리 기술만을 요구</a:t>
            </a:r>
            <a:endParaRPr lang="en-US" altLang="ko-KR" sz="4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indent="-914400">
              <a:buAutoNum type="arabicPeriod"/>
            </a:pPr>
            <a:endParaRPr lang="en-US" altLang="ko-KR" sz="4400" b="1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2. </a:t>
            </a:r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고마운 분의 </a:t>
            </a:r>
            <a:r>
              <a:rPr lang="ko-KR" altLang="en-US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차량을 훼손하고 </a:t>
            </a:r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고소 당한다</a:t>
            </a:r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endParaRPr lang="en-US" altLang="ko-KR" sz="4400" b="1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3. </a:t>
            </a:r>
            <a:r>
              <a:rPr lang="en-US" altLang="ko-KR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SVM </a:t>
            </a:r>
            <a:r>
              <a:rPr lang="ko-KR" altLang="en-US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시스템은 </a:t>
            </a:r>
            <a:r>
              <a:rPr lang="ko-KR" altLang="en-US" sz="4400" b="1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</a:t>
            </a:r>
            <a:r>
              <a:rPr lang="ko-KR" altLang="en-US" sz="44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크기에 가능</a:t>
            </a:r>
            <a:endParaRPr lang="en-US" altLang="ko-KR" sz="4400" b="1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29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36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7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2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69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134091" y="505548"/>
            <a:ext cx="9571194" cy="4189884"/>
            <a:chOff x="2011205" y="503083"/>
            <a:chExt cx="9571194" cy="4189884"/>
          </a:xfrm>
        </p:grpSpPr>
        <p:grpSp>
          <p:nvGrpSpPr>
            <p:cNvPr id="5" name="그룹 4"/>
            <p:cNvGrpSpPr/>
            <p:nvPr/>
          </p:nvGrpSpPr>
          <p:grpSpPr>
            <a:xfrm>
              <a:off x="2011205" y="503760"/>
              <a:ext cx="5389354" cy="4189207"/>
              <a:chOff x="2637827" y="604193"/>
              <a:chExt cx="5005494" cy="367656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7827" y="604193"/>
                <a:ext cx="2387877" cy="366852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0487" y="615079"/>
                <a:ext cx="2642834" cy="3665676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181" y="503083"/>
              <a:ext cx="4187218" cy="4187218"/>
            </a:xfrm>
            <a:prstGeom prst="rect">
              <a:avLst/>
            </a:prstGeom>
          </p:spPr>
        </p:pic>
      </p:grpSp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37145" y="5026309"/>
            <a:ext cx="105650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몸체를 중심으로 </a:t>
            </a:r>
            <a:r>
              <a:rPr lang="ko-KR" altLang="en-US" sz="40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</a:t>
            </a:r>
            <a:r>
              <a:rPr lang="en-US" altLang="ko-KR" sz="40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360</a:t>
            </a:r>
            <a:r>
              <a:rPr lang="ko-KR" altLang="en-US" sz="40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 영상만 있으면</a:t>
            </a:r>
            <a:endParaRPr lang="en-US" altLang="ko-KR" sz="4000" b="1" dirty="0" smtClean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몸체가 </a:t>
            </a:r>
            <a:r>
              <a:rPr lang="ko-KR" alt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작든 </a:t>
            </a:r>
            <a:r>
              <a:rPr lang="ko-KR" altLang="en-US" sz="4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크든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 없음</a:t>
            </a:r>
            <a:r>
              <a:rPr lang="en-US" altLang="ko-KR" sz="4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2112319" y="4160735"/>
            <a:ext cx="2576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트럭</a:t>
            </a:r>
            <a:endParaRPr lang="en-US" altLang="ko-KR" sz="4400" b="1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94203" y="4174125"/>
            <a:ext cx="2845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</a:t>
            </a:r>
            <a:endParaRPr lang="en-US" altLang="ko-KR" sz="4400" b="1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01803" y="4173153"/>
            <a:ext cx="4192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포크레인</a:t>
            </a:r>
            <a:endParaRPr lang="en-US" altLang="ko-KR" sz="4400" b="1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31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26914" y="4577719"/>
            <a:ext cx="105650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적당한 크기</a:t>
            </a:r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 </a:t>
            </a:r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적당한 무게</a:t>
            </a:r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 </a:t>
            </a:r>
            <a:r>
              <a:rPr lang="ko-KR" altLang="en-US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적당한 이동성</a:t>
            </a:r>
            <a:r>
              <a:rPr lang="en-US" altLang="ko-KR" sz="4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39" y="1293373"/>
            <a:ext cx="2762636" cy="295329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5490791"/>
            <a:ext cx="1534885" cy="13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4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096" t="8920" r="6309" b="20504"/>
          <a:stretch/>
        </p:blipFill>
        <p:spPr>
          <a:xfrm>
            <a:off x="1752599" y="993835"/>
            <a:ext cx="8686800" cy="48678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89194" y="6018223"/>
            <a:ext cx="9422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 indent="0" algn="ctr">
              <a:buNone/>
            </a:pP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</a:t>
            </a:r>
            <a:r>
              <a:rPr lang="ko-KR" altLang="en-US" sz="3200" b="1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</a:t>
            </a:r>
            <a:r>
              <a:rPr lang="en-US" altLang="ko-KR" sz="3200" b="1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360</a:t>
            </a:r>
            <a:r>
              <a:rPr lang="ko-KR" altLang="en-US" sz="3200" b="1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en-US" altLang="ko-KR" sz="32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View</a:t>
            </a:r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확인하는 </a:t>
            </a:r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 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 시스템</a:t>
            </a:r>
            <a:endParaRPr lang="en-US" altLang="ko-KR" sz="20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330809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 indent="0" algn="ctr">
              <a:buNone/>
            </a:pPr>
            <a:r>
              <a:rPr lang="en-US" altLang="ko-KR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Surround View Monitor</a:t>
            </a:r>
            <a:endParaRPr lang="en-US" altLang="ko-KR" sz="20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82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옆에서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바라보는 시점을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94" y="1307148"/>
            <a:ext cx="7064126" cy="4154994"/>
          </a:xfrm>
          <a:prstGeom prst="rect">
            <a:avLst/>
          </a:prstGeom>
        </p:spPr>
      </p:pic>
      <p:sp>
        <p:nvSpPr>
          <p:cNvPr id="60" name="Google Shape;471;p64"/>
          <p:cNvSpPr txBox="1"/>
          <p:nvPr/>
        </p:nvSpPr>
        <p:spPr>
          <a:xfrm>
            <a:off x="1632030" y="5844510"/>
            <a:ext cx="1055997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Extrinsic Calibration + 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호모그래피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기법</a:t>
            </a:r>
            <a:endParaRPr lang="ko-KR" altLang="en-US" sz="105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68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475842"/>
              <a:chOff x="-221360" y="982824"/>
              <a:chExt cx="2067736" cy="4584501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chemeClr val="bg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l="31252" b="9571"/>
          <a:stretch/>
        </p:blipFill>
        <p:spPr>
          <a:xfrm rot="16200000">
            <a:off x="4834519" y="-149976"/>
            <a:ext cx="4154992" cy="7069241"/>
          </a:xfrm>
          <a:prstGeom prst="rect">
            <a:avLst/>
          </a:prstGeom>
        </p:spPr>
      </p:pic>
      <p:sp>
        <p:nvSpPr>
          <p:cNvPr id="2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위에서 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내려다 보는 </a:t>
            </a:r>
            <a:r>
              <a:rPr lang="en-US" altLang="ko-KR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Top View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로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471;p64"/>
          <p:cNvSpPr txBox="1"/>
          <p:nvPr/>
        </p:nvSpPr>
        <p:spPr>
          <a:xfrm>
            <a:off x="1632030" y="5758174"/>
            <a:ext cx="1055997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시점 변환</a:t>
            </a:r>
            <a:endParaRPr lang="ko-KR" altLang="en-US" sz="12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0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326251"/>
              <a:chOff x="-221360" y="982824"/>
              <a:chExt cx="2067736" cy="4459260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4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개의 처리된 화면을 </a:t>
            </a:r>
            <a:r>
              <a:rPr lang="ko-KR" altLang="en-US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하나의 화면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으로 합성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78" y="1307148"/>
            <a:ext cx="7074358" cy="4154993"/>
          </a:xfrm>
          <a:prstGeom prst="rect">
            <a:avLst/>
          </a:prstGeom>
        </p:spPr>
      </p:pic>
      <p:sp>
        <p:nvSpPr>
          <p:cNvPr id="54" name="Google Shape;471;p64"/>
          <p:cNvSpPr txBox="1"/>
          <p:nvPr/>
        </p:nvSpPr>
        <p:spPr>
          <a:xfrm>
            <a:off x="1637145" y="5691106"/>
            <a:ext cx="105548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이미지 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스티칭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+ 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블랜딩</a:t>
            </a:r>
            <a:endParaRPr lang="ko-KR" altLang="en-US" sz="9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326251"/>
              <a:chOff x="-221360" y="982824"/>
              <a:chExt cx="2067736" cy="4459260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4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개의 처리된 화면을 하나의 화면으로 합성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Google Shape;471;p64"/>
          <p:cNvSpPr txBox="1"/>
          <p:nvPr/>
        </p:nvSpPr>
        <p:spPr>
          <a:xfrm>
            <a:off x="1637145" y="5691106"/>
            <a:ext cx="105548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특징점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검출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&gt;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공통점 추출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&gt;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합성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+ 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블랜딩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98" y="2057208"/>
            <a:ext cx="7868748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326251"/>
              <a:chOff x="-221360" y="982824"/>
              <a:chExt cx="2067736" cy="4459260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4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개의 처리된 화면을 하나의 화면으로 합성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Google Shape;471;p64"/>
          <p:cNvSpPr txBox="1"/>
          <p:nvPr/>
        </p:nvSpPr>
        <p:spPr>
          <a:xfrm>
            <a:off x="1637145" y="5691106"/>
            <a:ext cx="105548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특징점</a:t>
            </a:r>
            <a:r>
              <a:rPr lang="ko-KR" altLang="en-US" sz="36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검출</a:t>
            </a:r>
            <a:r>
              <a:rPr lang="en-US" altLang="ko-KR" sz="36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&gt;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공통점 추출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&gt;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합성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+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블랜딩</a:t>
            </a:r>
            <a:endParaRPr lang="ko-KR" altLang="en-US" sz="9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98" y="2088911"/>
            <a:ext cx="7868748" cy="27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3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326251"/>
              <a:chOff x="-221360" y="982824"/>
              <a:chExt cx="2067736" cy="4459260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4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개의 처리된 화면을 하나의 화면으로 합성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Google Shape;471;p64"/>
          <p:cNvSpPr txBox="1"/>
          <p:nvPr/>
        </p:nvSpPr>
        <p:spPr>
          <a:xfrm>
            <a:off x="1637145" y="5691106"/>
            <a:ext cx="105548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특징점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검출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&gt; </a:t>
            </a:r>
            <a:r>
              <a:rPr lang="ko-KR" altLang="en-US" sz="36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공통점 추출</a:t>
            </a:r>
            <a:r>
              <a:rPr lang="en-US" altLang="ko-KR" sz="36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&gt;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합성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+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블랜딩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082" y="2057208"/>
            <a:ext cx="7873864" cy="27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0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326251"/>
              <a:chOff x="-221360" y="982824"/>
              <a:chExt cx="2067736" cy="4459260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4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개의 처리된 화면을 하나의 화면으로 합성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Google Shape;471;p64"/>
          <p:cNvSpPr txBox="1"/>
          <p:nvPr/>
        </p:nvSpPr>
        <p:spPr>
          <a:xfrm>
            <a:off x="1637145" y="5691106"/>
            <a:ext cx="105548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특징점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검출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&gt;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공통점 추출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&gt;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ko-KR" altLang="en-US" sz="36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 </a:t>
            </a:r>
            <a:r>
              <a:rPr lang="en-US" altLang="ko-KR" sz="36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+ </a:t>
            </a:r>
            <a:r>
              <a:rPr lang="ko-KR" altLang="en-US" sz="3600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블랜딩</a:t>
            </a:r>
            <a:endParaRPr lang="ko-KR" altLang="en-US" sz="9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083" y="2057208"/>
            <a:ext cx="7873864" cy="27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326251"/>
              <a:chOff x="-221360" y="982824"/>
              <a:chExt cx="2067736" cy="4459260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4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개의 처리된 화면을 </a:t>
            </a:r>
            <a:r>
              <a:rPr lang="ko-KR" altLang="en-US" sz="4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하나의 화면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으로 합성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Google Shape;471;p64"/>
          <p:cNvSpPr txBox="1"/>
          <p:nvPr/>
        </p:nvSpPr>
        <p:spPr>
          <a:xfrm>
            <a:off x="1637145" y="5691106"/>
            <a:ext cx="105548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2D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화면에서 추가 구현 기능으로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…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62" y="1308678"/>
            <a:ext cx="7079474" cy="41534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368143" y="1198597"/>
            <a:ext cx="4474028" cy="449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290816" y="5046204"/>
            <a:ext cx="3090672" cy="373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71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326251"/>
              <a:chOff x="-221360" y="982824"/>
              <a:chExt cx="2067736" cy="4459260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3D </a:t>
            </a:r>
            <a:r>
              <a:rPr lang="ko-KR" altLang="en-US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시점</a:t>
            </a:r>
            <a:r>
              <a:rPr lang="en-US" altLang="ko-KR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SVM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개발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Google Shape;471;p64"/>
          <p:cNvSpPr txBox="1"/>
          <p:nvPr/>
        </p:nvSpPr>
        <p:spPr>
          <a:xfrm>
            <a:off x="1637145" y="5691106"/>
            <a:ext cx="105548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그릇형태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맵 제작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 +  3D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차량 모델링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62" y="1308678"/>
            <a:ext cx="7079474" cy="41534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46848" y="5076662"/>
            <a:ext cx="902208" cy="274320"/>
          </a:xfrm>
          <a:prstGeom prst="rect">
            <a:avLst/>
          </a:prstGeom>
          <a:solidFill>
            <a:srgbClr val="202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290816" y="5046204"/>
            <a:ext cx="3090672" cy="373139"/>
          </a:xfrm>
          <a:prstGeom prst="rect">
            <a:avLst/>
          </a:prstGeom>
          <a:solidFill>
            <a:srgbClr val="202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46" y="1308678"/>
            <a:ext cx="7084590" cy="41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9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-1" y="0"/>
            <a:ext cx="1632031" cy="68580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98937" y="142011"/>
            <a:ext cx="1233624" cy="362294"/>
            <a:chOff x="113212" y="106451"/>
            <a:chExt cx="1712990" cy="362294"/>
          </a:xfrm>
        </p:grpSpPr>
        <p:cxnSp>
          <p:nvCxnSpPr>
            <p:cNvPr id="11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471;p64"/>
            <p:cNvSpPr txBox="1"/>
            <p:nvPr/>
          </p:nvSpPr>
          <p:spPr>
            <a:xfrm>
              <a:off x="113212" y="106451"/>
              <a:ext cx="1712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2. </a:t>
              </a:r>
              <a:r>
                <a:rPr lang="ko-KR" altLang="en-US" sz="16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개발 방향</a:t>
              </a:r>
              <a:endParaRPr lang="ko-KR" altLang="en-US" sz="16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Google Shape;471;p64"/>
          <p:cNvSpPr txBox="1"/>
          <p:nvPr/>
        </p:nvSpPr>
        <p:spPr>
          <a:xfrm>
            <a:off x="-220878" y="1357231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보정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71;p64"/>
          <p:cNvSpPr txBox="1"/>
          <p:nvPr/>
        </p:nvSpPr>
        <p:spPr>
          <a:xfrm>
            <a:off x="-220878" y="3266379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71;p64"/>
          <p:cNvSpPr txBox="1"/>
          <p:nvPr/>
        </p:nvSpPr>
        <p:spPr>
          <a:xfrm>
            <a:off x="-220878" y="5175527"/>
            <a:ext cx="206125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합성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2" y="0"/>
            <a:ext cx="1632032" cy="6858000"/>
            <a:chOff x="-2" y="0"/>
            <a:chExt cx="1632032" cy="6858000"/>
          </a:xfrm>
        </p:grpSpPr>
        <p:sp>
          <p:nvSpPr>
            <p:cNvPr id="34" name="Google Shape;401;p58">
              <a:extLst>
                <a:ext uri="{FF2B5EF4-FFF2-40B4-BE49-F238E27FC236}">
                  <a16:creationId xmlns:a16="http://schemas.microsoft.com/office/drawing/2014/main" id="{628F1D49-DFE2-5851-6B11-0CED20ABFE89}"/>
                </a:ext>
              </a:extLst>
            </p:cNvPr>
            <p:cNvSpPr/>
            <p:nvPr/>
          </p:nvSpPr>
          <p:spPr>
            <a:xfrm>
              <a:off x="-1" y="0"/>
              <a:ext cx="1632031" cy="68580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8937" y="142011"/>
              <a:ext cx="1233624" cy="362294"/>
              <a:chOff x="113212" y="106451"/>
              <a:chExt cx="1712990" cy="362294"/>
            </a:xfrm>
          </p:grpSpPr>
          <p:cxnSp>
            <p:nvCxnSpPr>
              <p:cNvPr id="41" name="Google Shape;470;p64"/>
              <p:cNvCxnSpPr/>
              <p:nvPr/>
            </p:nvCxnSpPr>
            <p:spPr>
              <a:xfrm>
                <a:off x="113212" y="467523"/>
                <a:ext cx="1712990" cy="122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" name="Google Shape;471;p64"/>
              <p:cNvSpPr txBox="1"/>
              <p:nvPr/>
            </p:nvSpPr>
            <p:spPr>
              <a:xfrm>
                <a:off x="113212" y="106451"/>
                <a:ext cx="171299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2. </a:t>
                </a:r>
                <a:r>
                  <a:rPr lang="ko-KR" altLang="en-US" sz="1600" dirty="0" smtClean="0">
                    <a:solidFill>
                      <a:srgbClr val="6A5F5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개발 방향</a:t>
                </a:r>
                <a:endParaRPr lang="ko-KR" altLang="en-US" sz="16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2" y="924949"/>
              <a:ext cx="1632032" cy="5326251"/>
              <a:chOff x="-221360" y="982824"/>
              <a:chExt cx="2067736" cy="4459260"/>
            </a:xfrm>
          </p:grpSpPr>
          <p:sp>
            <p:nvSpPr>
              <p:cNvPr id="37" name="Google Shape;471;p64"/>
              <p:cNvSpPr txBox="1"/>
              <p:nvPr/>
            </p:nvSpPr>
            <p:spPr>
              <a:xfrm>
                <a:off x="-220879" y="9828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보정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Google Shape;471;p64"/>
              <p:cNvSpPr txBox="1"/>
              <p:nvPr/>
            </p:nvSpPr>
            <p:spPr>
              <a:xfrm>
                <a:off x="-214878" y="35262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변환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Google Shape;471;p64"/>
              <p:cNvSpPr txBox="1"/>
              <p:nvPr/>
            </p:nvSpPr>
            <p:spPr>
              <a:xfrm>
                <a:off x="-214878" y="47979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합성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Google Shape;471;p64"/>
              <p:cNvSpPr txBox="1"/>
              <p:nvPr/>
            </p:nvSpPr>
            <p:spPr>
              <a:xfrm>
                <a:off x="-221360" y="2254524"/>
                <a:ext cx="2061254" cy="644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ko-KR" altLang="en-US" sz="4400" dirty="0" smtClean="0">
                    <a:solidFill>
                      <a:srgbClr val="B7B7B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장착</a:t>
                </a:r>
                <a:endParaRPr lang="ko-KR" altLang="en-US" sz="1050" dirty="0">
                  <a:solidFill>
                    <a:srgbClr val="B7B7B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6" name="Google Shape;471;p64"/>
          <p:cNvSpPr txBox="1"/>
          <p:nvPr/>
        </p:nvSpPr>
        <p:spPr>
          <a:xfrm>
            <a:off x="1626914" y="429196"/>
            <a:ext cx="105548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3D </a:t>
            </a:r>
            <a:r>
              <a:rPr lang="ko-KR" altLang="en-US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시점</a:t>
            </a:r>
            <a:r>
              <a:rPr lang="en-US" altLang="ko-KR" sz="4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SVM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개발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62" y="1308678"/>
            <a:ext cx="7079474" cy="41534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46848" y="5076662"/>
            <a:ext cx="902208" cy="274320"/>
          </a:xfrm>
          <a:prstGeom prst="rect">
            <a:avLst/>
          </a:prstGeom>
          <a:solidFill>
            <a:srgbClr val="202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290816" y="5046204"/>
            <a:ext cx="3090672" cy="373139"/>
          </a:xfrm>
          <a:prstGeom prst="rect">
            <a:avLst/>
          </a:prstGeom>
          <a:solidFill>
            <a:srgbClr val="202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471;p64"/>
          <p:cNvSpPr txBox="1"/>
          <p:nvPr/>
        </p:nvSpPr>
        <p:spPr>
          <a:xfrm>
            <a:off x="1637145" y="5691106"/>
            <a:ext cx="105548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원하는 자유 시점 구현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041812" y="3103387"/>
            <a:ext cx="859971" cy="5640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2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1748349" y="82099"/>
            <a:ext cx="8487960" cy="6693012"/>
            <a:chOff x="1884677" y="82231"/>
            <a:chExt cx="8487960" cy="6693012"/>
          </a:xfrm>
        </p:grpSpPr>
        <p:grpSp>
          <p:nvGrpSpPr>
            <p:cNvPr id="62" name="그룹 61"/>
            <p:cNvGrpSpPr/>
            <p:nvPr/>
          </p:nvGrpSpPr>
          <p:grpSpPr>
            <a:xfrm>
              <a:off x="1884677" y="103871"/>
              <a:ext cx="8487960" cy="6649378"/>
              <a:chOff x="1884677" y="103871"/>
              <a:chExt cx="8487960" cy="6649378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4677" y="103871"/>
                <a:ext cx="8487960" cy="6649378"/>
              </a:xfrm>
              <a:prstGeom prst="rect">
                <a:avLst/>
              </a:prstGeom>
            </p:spPr>
          </p:pic>
          <p:grpSp>
            <p:nvGrpSpPr>
              <p:cNvPr id="61" name="그룹 60"/>
              <p:cNvGrpSpPr/>
              <p:nvPr/>
            </p:nvGrpSpPr>
            <p:grpSpPr>
              <a:xfrm>
                <a:off x="4720231" y="951025"/>
                <a:ext cx="3828517" cy="4958601"/>
                <a:chOff x="4720231" y="951025"/>
                <a:chExt cx="3828517" cy="4958601"/>
              </a:xfrm>
            </p:grpSpPr>
            <p:sp>
              <p:nvSpPr>
                <p:cNvPr id="2" name="원호 1"/>
                <p:cNvSpPr/>
                <p:nvPr/>
              </p:nvSpPr>
              <p:spPr>
                <a:xfrm rot="2558115">
                  <a:off x="5456813" y="2025819"/>
                  <a:ext cx="3091935" cy="3088302"/>
                </a:xfrm>
                <a:prstGeom prst="arc">
                  <a:avLst>
                    <a:gd name="adj1" fmla="val 14797116"/>
                    <a:gd name="adj2" fmla="val 1817062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" name="직선 연결선 3"/>
                <p:cNvCxnSpPr/>
                <p:nvPr/>
              </p:nvCxnSpPr>
              <p:spPr>
                <a:xfrm flipV="1">
                  <a:off x="4720231" y="5185410"/>
                  <a:ext cx="1419584" cy="71179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>
                  <a:stCxn id="28" idx="0"/>
                </p:cNvCxnSpPr>
                <p:nvPr/>
              </p:nvCxnSpPr>
              <p:spPr>
                <a:xfrm flipH="1" flipV="1">
                  <a:off x="6139815" y="5185410"/>
                  <a:ext cx="1376609" cy="72421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>
                  <a:stCxn id="27" idx="2"/>
                </p:cNvCxnSpPr>
                <p:nvPr/>
              </p:nvCxnSpPr>
              <p:spPr>
                <a:xfrm flipH="1">
                  <a:off x="6139815" y="951025"/>
                  <a:ext cx="1388356" cy="72302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>
                  <a:stCxn id="27" idx="2"/>
                </p:cNvCxnSpPr>
                <p:nvPr/>
              </p:nvCxnSpPr>
              <p:spPr>
                <a:xfrm flipH="1">
                  <a:off x="6139816" y="951025"/>
                  <a:ext cx="1388355" cy="72302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4742026" y="951025"/>
                  <a:ext cx="1397789" cy="72139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6945414" y="3584780"/>
                  <a:ext cx="514672" cy="148709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>
                  <a:endCxn id="2" idx="0"/>
                </p:cNvCxnSpPr>
                <p:nvPr/>
              </p:nvCxnSpPr>
              <p:spPr>
                <a:xfrm flipV="1">
                  <a:off x="6945414" y="2111919"/>
                  <a:ext cx="566651" cy="147286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flipH="1" flipV="1">
                  <a:off x="4777795" y="2116326"/>
                  <a:ext cx="609945" cy="147286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 flipH="1">
                  <a:off x="4866641" y="3610960"/>
                  <a:ext cx="521099" cy="143034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원호 25"/>
            <p:cNvSpPr/>
            <p:nvPr/>
          </p:nvSpPr>
          <p:spPr>
            <a:xfrm rot="13172874">
              <a:off x="3765173" y="2025819"/>
              <a:ext cx="3091935" cy="3088302"/>
            </a:xfrm>
            <a:prstGeom prst="arc">
              <a:avLst>
                <a:gd name="adj1" fmla="val 14850294"/>
                <a:gd name="adj2" fmla="val 1817062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2558115">
              <a:off x="4563587" y="82231"/>
              <a:ext cx="3116401" cy="3154023"/>
            </a:xfrm>
            <a:prstGeom prst="arc">
              <a:avLst>
                <a:gd name="adj1" fmla="val 9884992"/>
                <a:gd name="adj2" fmla="val 1743816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 rot="13343439">
              <a:off x="4570457" y="3621220"/>
              <a:ext cx="3116401" cy="3154023"/>
            </a:xfrm>
            <a:prstGeom prst="arc">
              <a:avLst>
                <a:gd name="adj1" fmla="val 9884992"/>
                <a:gd name="adj2" fmla="val 1743816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그룹 10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12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83" y="2241376"/>
            <a:ext cx="3189083" cy="2656924"/>
          </a:xfrm>
          <a:prstGeom prst="rect">
            <a:avLst/>
          </a:prstGeom>
        </p:spPr>
      </p:pic>
      <p:pic>
        <p:nvPicPr>
          <p:cNvPr id="449" name="그림 4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2" y="2799285"/>
            <a:ext cx="1541105" cy="1541105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024356" y="3215894"/>
            <a:ext cx="95731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 4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67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" name="그룹 6"/>
          <p:cNvGrpSpPr/>
          <p:nvPr/>
        </p:nvGrpSpPr>
        <p:grpSpPr>
          <a:xfrm>
            <a:off x="3267211" y="2870884"/>
            <a:ext cx="5657578" cy="1108334"/>
            <a:chOff x="100027" y="3837825"/>
            <a:chExt cx="1712990" cy="357126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00027" y="7407870"/>
              <a:ext cx="1712990" cy="1221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100027" y="3837825"/>
              <a:ext cx="1712990" cy="3570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6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3. </a:t>
              </a:r>
              <a:r>
                <a:rPr lang="ko-KR" altLang="en-US" sz="66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프로젝트 구조</a:t>
              </a:r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1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" name="그룹 6"/>
          <p:cNvGrpSpPr/>
          <p:nvPr/>
        </p:nvGrpSpPr>
        <p:grpSpPr>
          <a:xfrm>
            <a:off x="1019158" y="1451800"/>
            <a:ext cx="11298379" cy="4284249"/>
            <a:chOff x="893622" y="965667"/>
            <a:chExt cx="11298379" cy="4284249"/>
          </a:xfrm>
        </p:grpSpPr>
        <p:grpSp>
          <p:nvGrpSpPr>
            <p:cNvPr id="6" name="그룹 5"/>
            <p:cNvGrpSpPr/>
            <p:nvPr/>
          </p:nvGrpSpPr>
          <p:grpSpPr>
            <a:xfrm>
              <a:off x="893622" y="965667"/>
              <a:ext cx="1632032" cy="4284249"/>
              <a:chOff x="893622" y="965667"/>
              <a:chExt cx="1632032" cy="4284249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077080" y="3989916"/>
                <a:ext cx="1260000" cy="1260000"/>
              </a:xfrm>
              <a:prstGeom prst="ellipse">
                <a:avLst/>
              </a:prstGeom>
              <a:solidFill>
                <a:srgbClr val="FDC3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1077080" y="2484616"/>
                <a:ext cx="1260000" cy="1260000"/>
              </a:xfrm>
              <a:prstGeom prst="ellipse">
                <a:avLst/>
              </a:prstGeom>
              <a:solidFill>
                <a:srgbClr val="FDC3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077080" y="965667"/>
                <a:ext cx="1260000" cy="1260000"/>
              </a:xfrm>
              <a:prstGeom prst="ellipse">
                <a:avLst/>
              </a:prstGeom>
              <a:solidFill>
                <a:srgbClr val="FDC3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893622" y="1210966"/>
                <a:ext cx="1632032" cy="3807301"/>
                <a:chOff x="-221360" y="982824"/>
                <a:chExt cx="2067736" cy="3187560"/>
              </a:xfrm>
            </p:grpSpPr>
            <p:sp>
              <p:nvSpPr>
                <p:cNvPr id="37" name="Google Shape;471;p64"/>
                <p:cNvSpPr txBox="1"/>
                <p:nvPr/>
              </p:nvSpPr>
              <p:spPr>
                <a:xfrm>
                  <a:off x="-220879" y="982824"/>
                  <a:ext cx="2061254" cy="6441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/>
                <a:p>
                  <a:pPr algn="ctr"/>
                  <a:r>
                    <a:rPr lang="ko-KR" altLang="en-US" sz="4400" dirty="0" smtClean="0">
                      <a:solidFill>
                        <a:schemeClr val="bg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sym typeface="Proxima Nova"/>
                    </a:rPr>
                    <a:t>보정</a:t>
                  </a:r>
                  <a:endParaRPr lang="ko-KR" altLang="en-US" sz="10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8" name="Google Shape;471;p64"/>
                <p:cNvSpPr txBox="1"/>
                <p:nvPr/>
              </p:nvSpPr>
              <p:spPr>
                <a:xfrm>
                  <a:off x="-214878" y="3526224"/>
                  <a:ext cx="2061254" cy="6441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/>
                <a:p>
                  <a:pPr algn="ctr"/>
                  <a:r>
                    <a:rPr lang="ko-KR" altLang="en-US" sz="4400" dirty="0" smtClean="0">
                      <a:solidFill>
                        <a:schemeClr val="bg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sym typeface="Proxima Nova"/>
                    </a:rPr>
                    <a:t>합성</a:t>
                  </a:r>
                  <a:endParaRPr lang="ko-KR" altLang="en-US" sz="10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0" name="Google Shape;471;p64"/>
                <p:cNvSpPr txBox="1"/>
                <p:nvPr/>
              </p:nvSpPr>
              <p:spPr>
                <a:xfrm>
                  <a:off x="-221360" y="2254524"/>
                  <a:ext cx="2061255" cy="6441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/>
                <a:p>
                  <a:pPr algn="ctr"/>
                  <a:r>
                    <a:rPr lang="ko-KR" altLang="en-US" sz="4400" dirty="0" smtClean="0">
                      <a:solidFill>
                        <a:schemeClr val="bg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sym typeface="Proxima Nova"/>
                    </a:rPr>
                    <a:t>변환</a:t>
                  </a:r>
                  <a:endParaRPr lang="ko-KR" altLang="en-US" sz="10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sp>
          <p:nvSpPr>
            <p:cNvPr id="23" name="Google Shape;471;p64"/>
            <p:cNvSpPr txBox="1"/>
            <p:nvPr/>
          </p:nvSpPr>
          <p:spPr>
            <a:xfrm>
              <a:off x="2703996" y="1272521"/>
              <a:ext cx="9488005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altLang="ko-KR" sz="3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Intrinsic Calibration + </a:t>
              </a:r>
              <a:r>
                <a:rPr lang="en-US" altLang="ko-KR" sz="36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openCV</a:t>
              </a:r>
              <a:r>
                <a:rPr lang="en-US" altLang="ko-KR" sz="3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 </a:t>
              </a:r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(python)</a:t>
              </a:r>
              <a:endParaRPr lang="ko-KR" altLang="en-US" sz="105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Google Shape;471;p64"/>
            <p:cNvSpPr txBox="1"/>
            <p:nvPr/>
          </p:nvSpPr>
          <p:spPr>
            <a:xfrm>
              <a:off x="2703997" y="2791471"/>
              <a:ext cx="9488004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altLang="ko-KR" sz="3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Extrinsic Calibration + </a:t>
              </a:r>
              <a:r>
                <a:rPr lang="en-US" altLang="ko-KR" sz="36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openCV</a:t>
              </a:r>
              <a:r>
                <a:rPr lang="en-US" altLang="ko-KR" sz="3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 (python)</a:t>
              </a:r>
              <a:endParaRPr lang="ko-KR" altLang="en-US" sz="9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Google Shape;471;p64"/>
            <p:cNvSpPr txBox="1"/>
            <p:nvPr/>
          </p:nvSpPr>
          <p:spPr>
            <a:xfrm>
              <a:off x="2703996" y="4310421"/>
              <a:ext cx="883534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altLang="ko-KR" sz="36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openCV</a:t>
              </a:r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 (python</a:t>
              </a:r>
              <a:r>
                <a:rPr lang="en-US" altLang="ko-KR" sz="3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) + </a:t>
              </a:r>
              <a:r>
                <a:rPr lang="en-US" altLang="ko-KR" sz="36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openGL</a:t>
              </a:r>
              <a:r>
                <a:rPr lang="en-US" altLang="ko-KR" sz="3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 (C++)</a:t>
              </a:r>
              <a:endParaRPr lang="ko-KR" altLang="en-US" sz="105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2837" y="76289"/>
            <a:ext cx="1927578" cy="523180"/>
            <a:chOff x="-3014482" y="1009700"/>
            <a:chExt cx="2259108" cy="523180"/>
          </a:xfrm>
        </p:grpSpPr>
        <p:cxnSp>
          <p:nvCxnSpPr>
            <p:cNvPr id="57" name="Google Shape;470;p64"/>
            <p:cNvCxnSpPr/>
            <p:nvPr/>
          </p:nvCxnSpPr>
          <p:spPr>
            <a:xfrm flipV="1">
              <a:off x="-2973816" y="1506316"/>
              <a:ext cx="2177775" cy="466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8" name="Google Shape;471;p64"/>
            <p:cNvSpPr txBox="1"/>
            <p:nvPr/>
          </p:nvSpPr>
          <p:spPr>
            <a:xfrm>
              <a:off x="-3014482" y="1009700"/>
              <a:ext cx="225910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sz="28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8" name="그룹 77"/>
          <p:cNvGrpSpPr/>
          <p:nvPr/>
        </p:nvGrpSpPr>
        <p:grpSpPr>
          <a:xfrm>
            <a:off x="92837" y="76289"/>
            <a:ext cx="1927578" cy="523180"/>
            <a:chOff x="-3014482" y="1009700"/>
            <a:chExt cx="2259108" cy="523180"/>
          </a:xfrm>
        </p:grpSpPr>
        <p:cxnSp>
          <p:nvCxnSpPr>
            <p:cNvPr id="79" name="Google Shape;470;p64"/>
            <p:cNvCxnSpPr/>
            <p:nvPr/>
          </p:nvCxnSpPr>
          <p:spPr>
            <a:xfrm flipV="1">
              <a:off x="-2973816" y="1506316"/>
              <a:ext cx="2177775" cy="466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0" name="Google Shape;471;p64"/>
            <p:cNvSpPr txBox="1"/>
            <p:nvPr/>
          </p:nvSpPr>
          <p:spPr>
            <a:xfrm>
              <a:off x="-3014482" y="1009700"/>
              <a:ext cx="225910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설계도</a:t>
              </a:r>
              <a:endParaRPr lang="ko-KR" altLang="en-US" sz="28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5" name="그룹 454"/>
          <p:cNvGrpSpPr/>
          <p:nvPr/>
        </p:nvGrpSpPr>
        <p:grpSpPr>
          <a:xfrm>
            <a:off x="986221" y="887660"/>
            <a:ext cx="10122211" cy="5641080"/>
            <a:chOff x="198937" y="818860"/>
            <a:chExt cx="10122211" cy="5641080"/>
          </a:xfrm>
        </p:grpSpPr>
        <p:cxnSp>
          <p:nvCxnSpPr>
            <p:cNvPr id="43" name="직선 연결선 42"/>
            <p:cNvCxnSpPr/>
            <p:nvPr/>
          </p:nvCxnSpPr>
          <p:spPr>
            <a:xfrm flipH="1" flipV="1">
              <a:off x="2337163" y="1335204"/>
              <a:ext cx="1089" cy="22044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2311213" y="1331269"/>
              <a:ext cx="391175" cy="393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300" y="818860"/>
              <a:ext cx="1032687" cy="1032687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3840465" y="1331269"/>
              <a:ext cx="401335" cy="4612331"/>
              <a:chOff x="3921745" y="1331269"/>
              <a:chExt cx="401335" cy="4612331"/>
            </a:xfrm>
          </p:grpSpPr>
          <p:cxnSp>
            <p:nvCxnSpPr>
              <p:cNvPr id="53" name="직선 연결선 52"/>
              <p:cNvCxnSpPr/>
              <p:nvPr/>
            </p:nvCxnSpPr>
            <p:spPr>
              <a:xfrm flipV="1">
                <a:off x="3931904" y="1331269"/>
                <a:ext cx="391176" cy="393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 flipV="1">
                <a:off x="3921745" y="5943596"/>
                <a:ext cx="401335" cy="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V="1">
                <a:off x="3931906" y="4488486"/>
                <a:ext cx="365225" cy="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V="1">
                <a:off x="3931905" y="2790314"/>
                <a:ext cx="365225" cy="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V="1">
                <a:off x="4297129" y="1335203"/>
                <a:ext cx="0" cy="460839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4" name="그룹 453"/>
            <p:cNvGrpSpPr/>
            <p:nvPr/>
          </p:nvGrpSpPr>
          <p:grpSpPr>
            <a:xfrm>
              <a:off x="198937" y="2202485"/>
              <a:ext cx="10122211" cy="4257455"/>
              <a:chOff x="198937" y="2202485"/>
              <a:chExt cx="10122211" cy="425745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937" y="2590800"/>
                <a:ext cx="1775178" cy="1897687"/>
              </a:xfrm>
              <a:prstGeom prst="rect">
                <a:avLst/>
              </a:prstGeom>
            </p:spPr>
          </p:pic>
          <p:cxnSp>
            <p:nvCxnSpPr>
              <p:cNvPr id="4" name="직선 연결선 3"/>
              <p:cNvCxnSpPr>
                <a:stCxn id="28" idx="3"/>
              </p:cNvCxnSpPr>
              <p:nvPr/>
            </p:nvCxnSpPr>
            <p:spPr>
              <a:xfrm flipV="1">
                <a:off x="1974115" y="3539643"/>
                <a:ext cx="365225" cy="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flipV="1">
                <a:off x="2337163" y="3539645"/>
                <a:ext cx="2177" cy="24039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2311213" y="5943596"/>
                <a:ext cx="391176" cy="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2337165" y="4488486"/>
                <a:ext cx="365225" cy="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flipV="1">
                <a:off x="2337164" y="2790314"/>
                <a:ext cx="365225" cy="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300" y="2326412"/>
                <a:ext cx="1032687" cy="1032687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299" y="3925842"/>
                <a:ext cx="1032687" cy="1032687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299" y="5427253"/>
                <a:ext cx="1032687" cy="1032687"/>
              </a:xfrm>
              <a:prstGeom prst="rect">
                <a:avLst/>
              </a:prstGeom>
            </p:spPr>
          </p:pic>
          <p:cxnSp>
            <p:nvCxnSpPr>
              <p:cNvPr id="71" name="직선 연결선 70"/>
              <p:cNvCxnSpPr/>
              <p:nvPr/>
            </p:nvCxnSpPr>
            <p:spPr>
              <a:xfrm flipV="1">
                <a:off x="4218388" y="3539643"/>
                <a:ext cx="365225" cy="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2" name="그림 45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2257" y="2202485"/>
                <a:ext cx="2286000" cy="2286000"/>
              </a:xfrm>
              <a:prstGeom prst="rect">
                <a:avLst/>
              </a:prstGeom>
            </p:spPr>
          </p:pic>
          <p:pic>
            <p:nvPicPr>
              <p:cNvPr id="453" name="그림 45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7712" y="2763339"/>
                <a:ext cx="2802683" cy="1552607"/>
              </a:xfrm>
              <a:prstGeom prst="rect">
                <a:avLst/>
              </a:prstGeom>
            </p:spPr>
          </p:pic>
          <p:cxnSp>
            <p:nvCxnSpPr>
              <p:cNvPr id="82" name="직선 연결선 81"/>
              <p:cNvCxnSpPr/>
              <p:nvPr/>
            </p:nvCxnSpPr>
            <p:spPr>
              <a:xfrm flipV="1">
                <a:off x="7564141" y="3539642"/>
                <a:ext cx="365225" cy="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Google Shape;471;p64"/>
              <p:cNvSpPr txBox="1"/>
              <p:nvPr/>
            </p:nvSpPr>
            <p:spPr>
              <a:xfrm>
                <a:off x="7982257" y="4488485"/>
                <a:ext cx="2338891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Windows 10</a:t>
                </a:r>
                <a:endPara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4" name="Google Shape;471;p64"/>
              <p:cNvSpPr txBox="1"/>
              <p:nvPr/>
            </p:nvSpPr>
            <p:spPr>
              <a:xfrm>
                <a:off x="4922913" y="4523209"/>
                <a:ext cx="2338891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-US" altLang="ko-KR" sz="3200" dirty="0" err="1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Usb</a:t>
                </a:r>
                <a:r>
                  <a:rPr lang="en-US" altLang="ko-KR" sz="3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 </a:t>
                </a:r>
                <a:r>
                  <a:rPr lang="ko-KR" altLang="en-US" sz="3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Proxima Nova"/>
                  </a:rPr>
                  <a:t>허브</a:t>
                </a:r>
                <a:endParaRPr lang="ko-KR" altLang="en-US" sz="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07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-441959" y="-777240"/>
            <a:ext cx="13045440" cy="82753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93024" y="1072877"/>
            <a:ext cx="97754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좁은 운전 공간</a:t>
            </a:r>
            <a:r>
              <a:rPr lang="en-US" altLang="ko-KR" sz="54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 </a:t>
            </a:r>
            <a:r>
              <a:rPr lang="ko-KR" altLang="en-US" sz="54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사각지대</a:t>
            </a:r>
            <a:r>
              <a:rPr lang="en-US" altLang="ko-KR" sz="54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pPr algn="ctr"/>
            <a:r>
              <a:rPr lang="ko-KR" altLang="en-US" sz="6600" b="1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작은 거울</a:t>
            </a:r>
            <a:r>
              <a:rPr lang="ko-KR" altLang="en-US" sz="6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로는 힘들다 </a:t>
            </a:r>
            <a:r>
              <a:rPr lang="en-US" altLang="ko-KR" sz="6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973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-441959" y="-777240"/>
            <a:ext cx="13045440" cy="461771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이등변 삼각형 9"/>
          <p:cNvSpPr/>
          <p:nvPr/>
        </p:nvSpPr>
        <p:spPr>
          <a:xfrm rot="3218268">
            <a:off x="-1299826" y="-530235"/>
            <a:ext cx="6138330" cy="7918472"/>
          </a:xfrm>
          <a:prstGeom prst="triangle">
            <a:avLst>
              <a:gd name="adj" fmla="val 98925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 rot="2425650">
            <a:off x="5498689" y="1323599"/>
            <a:ext cx="10214058" cy="6149486"/>
          </a:xfrm>
          <a:prstGeom prst="triangle">
            <a:avLst>
              <a:gd name="adj" fmla="val 70495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3024" y="1072877"/>
            <a:ext cx="97754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FDC35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SVM </a:t>
            </a:r>
            <a:r>
              <a:rPr lang="ko-KR" altLang="en-US" sz="6600" b="1" dirty="0" smtClean="0">
                <a:solidFill>
                  <a:srgbClr val="FDC35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</a:t>
            </a:r>
            <a:r>
              <a:rPr lang="ko-KR" altLang="en-US" sz="6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</a:t>
            </a:r>
            <a:endParaRPr lang="en-US" altLang="ko-KR" sz="6600" b="1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6600" b="1" dirty="0" smtClean="0">
                <a:solidFill>
                  <a:srgbClr val="FDC35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Smart</a:t>
            </a:r>
            <a:r>
              <a:rPr lang="en-US" altLang="ko-KR" sz="6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6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하게 주행 하세요</a:t>
            </a:r>
            <a:r>
              <a:rPr lang="en-US" altLang="ko-KR" sz="6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6600" b="1" dirty="0" smtClean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2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33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2" y="-4308"/>
            <a:ext cx="12192000" cy="6858338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" name="그룹 6"/>
          <p:cNvGrpSpPr/>
          <p:nvPr/>
        </p:nvGrpSpPr>
        <p:grpSpPr>
          <a:xfrm>
            <a:off x="3267209" y="1584579"/>
            <a:ext cx="5657578" cy="2215951"/>
            <a:chOff x="100027" y="1147625"/>
            <a:chExt cx="1712990" cy="7140220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00027" y="7407870"/>
              <a:ext cx="1712990" cy="1221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08809" y="1147625"/>
              <a:ext cx="1495425" cy="714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13800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Q </a:t>
              </a:r>
              <a:r>
                <a:rPr lang="en-US" altLang="ko-KR" sz="9600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&amp;</a:t>
              </a:r>
              <a:r>
                <a:rPr lang="en-US" altLang="ko-KR" sz="13800" dirty="0" smtClean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 A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5" name="Google Shape;471;p64"/>
          <p:cNvSpPr txBox="1"/>
          <p:nvPr/>
        </p:nvSpPr>
        <p:spPr>
          <a:xfrm>
            <a:off x="0" y="4270996"/>
            <a:ext cx="121920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Calibration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이란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?</a:t>
            </a:r>
          </a:p>
          <a:p>
            <a:pPr algn="ctr"/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제품 설치 문의 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?</a:t>
            </a:r>
          </a:p>
          <a:p>
            <a:pPr algn="ctr"/>
            <a:r>
              <a:rPr lang="ko-KR" altLang="en-US" sz="4000" dirty="0" smtClean="0">
                <a:solidFill>
                  <a:srgbClr val="FDC35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뭐든 물어보세요 </a:t>
            </a:r>
            <a:r>
              <a:rPr lang="en-US" altLang="ko-KR" sz="4000" dirty="0" smtClean="0">
                <a:solidFill>
                  <a:srgbClr val="FDC35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!</a:t>
            </a:r>
            <a:endParaRPr lang="ko-KR" altLang="en-US" sz="900" dirty="0">
              <a:solidFill>
                <a:srgbClr val="FDC35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2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" name="그룹 36"/>
          <p:cNvGrpSpPr/>
          <p:nvPr/>
        </p:nvGrpSpPr>
        <p:grpSpPr>
          <a:xfrm>
            <a:off x="466707" y="975064"/>
            <a:ext cx="11385769" cy="4999948"/>
            <a:chOff x="489857" y="743564"/>
            <a:chExt cx="11385769" cy="4999948"/>
          </a:xfrm>
        </p:grpSpPr>
        <p:sp>
          <p:nvSpPr>
            <p:cNvPr id="28" name="직사각형 27"/>
            <p:cNvSpPr/>
            <p:nvPr/>
          </p:nvSpPr>
          <p:spPr>
            <a:xfrm>
              <a:off x="489857" y="1328058"/>
              <a:ext cx="4861914" cy="38963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471;p64"/>
            <p:cNvSpPr txBox="1"/>
            <p:nvPr/>
          </p:nvSpPr>
          <p:spPr>
            <a:xfrm>
              <a:off x="2251772" y="1010852"/>
              <a:ext cx="1338083" cy="584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카메라</a:t>
              </a:r>
              <a:endParaRPr lang="ko-KR" altLang="en-US" sz="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531013" y="743564"/>
              <a:ext cx="11344613" cy="4999948"/>
              <a:chOff x="531013" y="743564"/>
              <a:chExt cx="11344613" cy="499994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34" y="743564"/>
                <a:ext cx="3769192" cy="4999948"/>
              </a:xfrm>
              <a:prstGeom prst="rect">
                <a:avLst/>
              </a:prstGeom>
            </p:spPr>
          </p:pic>
          <p:grpSp>
            <p:nvGrpSpPr>
              <p:cNvPr id="34" name="그룹 33"/>
              <p:cNvGrpSpPr/>
              <p:nvPr/>
            </p:nvGrpSpPr>
            <p:grpSpPr>
              <a:xfrm>
                <a:off x="531013" y="1595587"/>
                <a:ext cx="8941894" cy="3596173"/>
                <a:chOff x="531013" y="1595587"/>
                <a:chExt cx="8941894" cy="3596173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657600" y="4480560"/>
                  <a:ext cx="843280" cy="71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" name="그룹 19"/>
                <p:cNvGrpSpPr/>
                <p:nvPr/>
              </p:nvGrpSpPr>
              <p:grpSpPr>
                <a:xfrm>
                  <a:off x="531013" y="1637586"/>
                  <a:ext cx="3731338" cy="3211902"/>
                  <a:chOff x="2186862" y="2685978"/>
                  <a:chExt cx="1783235" cy="1653683"/>
                </a:xfrm>
              </p:grpSpPr>
              <p:pic>
                <p:nvPicPr>
                  <p:cNvPr id="14" name="그림 1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86862" y="2685978"/>
                    <a:ext cx="1783235" cy="1653683"/>
                  </a:xfrm>
                  <a:prstGeom prst="rect">
                    <a:avLst/>
                  </a:prstGeom>
                </p:spPr>
              </p:pic>
              <p:grpSp>
                <p:nvGrpSpPr>
                  <p:cNvPr id="18" name="그룹 17"/>
                  <p:cNvGrpSpPr/>
                  <p:nvPr/>
                </p:nvGrpSpPr>
                <p:grpSpPr>
                  <a:xfrm>
                    <a:off x="2560319" y="3316605"/>
                    <a:ext cx="609919" cy="594995"/>
                    <a:chOff x="2560319" y="3316605"/>
                    <a:chExt cx="609919" cy="594995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2560319" y="3316605"/>
                      <a:ext cx="394336" cy="478155"/>
                    </a:xfrm>
                    <a:prstGeom prst="rect">
                      <a:avLst/>
                    </a:prstGeom>
                    <a:solidFill>
                      <a:srgbClr val="9BBAD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" name="직사각형 18"/>
                    <p:cNvSpPr/>
                    <p:nvPr/>
                  </p:nvSpPr>
                  <p:spPr>
                    <a:xfrm>
                      <a:off x="2775902" y="3433445"/>
                      <a:ext cx="394336" cy="478155"/>
                    </a:xfrm>
                    <a:prstGeom prst="rect">
                      <a:avLst/>
                    </a:prstGeom>
                    <a:solidFill>
                      <a:srgbClr val="9BBAD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7640">
                  <a:off x="4835428" y="2727194"/>
                  <a:ext cx="1032687" cy="1032687"/>
                </a:xfrm>
                <a:prstGeom prst="rect">
                  <a:avLst/>
                </a:prstGeom>
              </p:spPr>
            </p:pic>
            <p:cxnSp>
              <p:nvCxnSpPr>
                <p:cNvPr id="5" name="직선 화살표 연결선 4"/>
                <p:cNvCxnSpPr/>
                <p:nvPr/>
              </p:nvCxnSpPr>
              <p:spPr>
                <a:xfrm flipH="1">
                  <a:off x="2764260" y="2306320"/>
                  <a:ext cx="5902221" cy="171175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471;p64"/>
                <p:cNvSpPr txBox="1"/>
                <p:nvPr/>
              </p:nvSpPr>
              <p:spPr>
                <a:xfrm>
                  <a:off x="8033387" y="1595587"/>
                  <a:ext cx="1439520" cy="5847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/>
                <a:p>
                  <a:pPr algn="ctr"/>
                  <a:r>
                    <a:rPr lang="ko-KR" altLang="en-US" sz="32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sym typeface="Proxima Nova"/>
                    </a:rPr>
                    <a:t>점 </a:t>
                  </a:r>
                  <a:r>
                    <a:rPr lang="en-US" altLang="ko-KR" sz="32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sym typeface="Proxima Nova"/>
                    </a:rPr>
                    <a:t>P</a:t>
                  </a:r>
                  <a:endParaRPr lang="ko-KR" altLang="en-US" sz="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2639140" y="3990186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8699147" y="2223975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Google Shape;471;p64"/>
                <p:cNvSpPr txBox="1"/>
                <p:nvPr/>
              </p:nvSpPr>
              <p:spPr>
                <a:xfrm>
                  <a:off x="1972745" y="4216945"/>
                  <a:ext cx="1439520" cy="5847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/>
                <a:p>
                  <a:pPr algn="ctr"/>
                  <a:r>
                    <a:rPr lang="ko-KR" altLang="en-US" sz="32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sym typeface="Proxima Nova"/>
                    </a:rPr>
                    <a:t>점 </a:t>
                  </a:r>
                  <a:r>
                    <a:rPr lang="en-US" altLang="ko-KR" sz="32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sym typeface="Proxima Nova"/>
                    </a:rPr>
                    <a:t>A</a:t>
                  </a:r>
                  <a:endParaRPr lang="ko-KR" altLang="en-US" sz="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32" name="Google Shape;471;p64"/>
          <p:cNvSpPr txBox="1"/>
          <p:nvPr/>
        </p:nvSpPr>
        <p:spPr>
          <a:xfrm>
            <a:off x="1" y="292353"/>
            <a:ext cx="12192000" cy="58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3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차원 공간이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2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차원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영상좌표로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투영될때의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 </a:t>
            </a:r>
            <a:r>
              <a:rPr lang="ko-KR" altLang="en-US" sz="32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기하학적 </a:t>
            </a:r>
            <a:r>
              <a:rPr lang="ko-KR" altLang="en-US" sz="3200" dirty="0" err="1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변환관계</a:t>
            </a:r>
            <a:endParaRPr lang="ko-KR" altLang="en-US" sz="8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Google Shape;471;p64"/>
          <p:cNvSpPr txBox="1"/>
          <p:nvPr/>
        </p:nvSpPr>
        <p:spPr>
          <a:xfrm>
            <a:off x="1" y="6220247"/>
            <a:ext cx="12192000" cy="461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질문 감사합니다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.</a:t>
            </a:r>
            <a:endParaRPr lang="ko-KR" altLang="en-US" sz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" name="그룹 15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17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54977" y="1097896"/>
            <a:ext cx="11549743" cy="4810091"/>
            <a:chOff x="354977" y="1097896"/>
            <a:chExt cx="11549743" cy="48100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3" r="8843"/>
            <a:stretch/>
          </p:blipFill>
          <p:spPr>
            <a:xfrm>
              <a:off x="354977" y="1097896"/>
              <a:ext cx="11549743" cy="4810091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3499785" y="1316482"/>
              <a:ext cx="8325604" cy="4362658"/>
              <a:chOff x="3499785" y="1316482"/>
              <a:chExt cx="8325604" cy="436265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499786" y="2902576"/>
                <a:ext cx="76976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전방</a:t>
                </a:r>
                <a:endParaRPr lang="ko-KR" altLang="en-US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499785" y="5155920"/>
                <a:ext cx="77296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좌측</a:t>
                </a:r>
                <a:endParaRPr lang="ko-KR" altLang="en-US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1055626" y="5155920"/>
                <a:ext cx="76174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후방</a:t>
                </a:r>
                <a:endParaRPr lang="ko-KR" altLang="en-US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1082878" y="2902576"/>
                <a:ext cx="74251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우측</a:t>
                </a:r>
                <a:endParaRPr lang="ko-KR" altLang="en-US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4463143" y="1316482"/>
                <a:ext cx="3222171" cy="109945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4462484" y="4560425"/>
                <a:ext cx="3222171" cy="10744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542314" y="2418644"/>
                <a:ext cx="1143000" cy="21381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463143" y="2419894"/>
                <a:ext cx="1143000" cy="21381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4236720" y="1601288"/>
                <a:ext cx="1607820" cy="172720"/>
              </a:xfrm>
              <a:prstGeom prst="rect">
                <a:avLst/>
              </a:prstGeom>
              <a:solidFill>
                <a:srgbClr val="007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254240" y="4981404"/>
                <a:ext cx="689610" cy="166896"/>
              </a:xfrm>
              <a:prstGeom prst="rect">
                <a:avLst/>
              </a:prstGeom>
              <a:solidFill>
                <a:srgbClr val="007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7254240" y="2850908"/>
                <a:ext cx="689610" cy="172720"/>
              </a:xfrm>
              <a:prstGeom prst="rect">
                <a:avLst/>
              </a:prstGeom>
              <a:solidFill>
                <a:srgbClr val="007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236720" y="3881120"/>
                <a:ext cx="704850" cy="166658"/>
              </a:xfrm>
              <a:prstGeom prst="rect">
                <a:avLst/>
              </a:prstGeom>
              <a:solidFill>
                <a:srgbClr val="0071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658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" name="그룹 15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17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258082" y="2884154"/>
            <a:ext cx="9298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점이 편리할까 </a:t>
            </a:r>
            <a:r>
              <a:rPr lang="en-US" altLang="ko-KR" sz="7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3" r="8843"/>
          <a:stretch/>
        </p:blipFill>
        <p:spPr>
          <a:xfrm>
            <a:off x="354977" y="1097896"/>
            <a:ext cx="11549743" cy="481009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-338"/>
            <a:ext cx="12192000" cy="685833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32992" y="2699488"/>
            <a:ext cx="91260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SVM </a:t>
            </a:r>
            <a:r>
              <a:rPr lang="ko-KR" altLang="en-US" sz="9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시스템의 </a:t>
            </a:r>
            <a:r>
              <a:rPr lang="ko-KR" altLang="en-US" sz="96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장점</a:t>
            </a:r>
            <a:endParaRPr lang="en-US" altLang="ko-KR" sz="9600" b="1" dirty="0" smtClean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5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4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299480" y="6018223"/>
            <a:ext cx="7593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지나가기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힘든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골목길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파악하기 </a:t>
            </a:r>
            <a:r>
              <a:rPr lang="ko-KR" altLang="en-US" sz="32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어려운 </a:t>
            </a:r>
            <a:r>
              <a:rPr lang="ko-KR" altLang="en-US" sz="3200" dirty="0" err="1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차폭감</a:t>
            </a:r>
            <a:endParaRPr lang="en-US" altLang="ko-KR" sz="3200" dirty="0" smtClean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92614"/>
            <a:ext cx="8686800" cy="486910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505235" y="6396135"/>
            <a:ext cx="686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78668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4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299480" y="6018223"/>
            <a:ext cx="7593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대형 차량일수록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더 확인하기 </a:t>
            </a:r>
            <a:r>
              <a:rPr lang="ko-KR" altLang="en-US" sz="32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어려운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좌우 간격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05347"/>
            <a:ext cx="8686800" cy="483203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505235" y="6396135"/>
            <a:ext cx="686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3503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74356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4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8936" y="82099"/>
            <a:ext cx="2457177" cy="462846"/>
            <a:chOff x="113212" y="5899"/>
            <a:chExt cx="1712990" cy="462846"/>
          </a:xfrm>
        </p:grpSpPr>
        <p:cxnSp>
          <p:nvCxnSpPr>
            <p:cNvPr id="8" name="Google Shape;470;p64"/>
            <p:cNvCxnSpPr/>
            <p:nvPr/>
          </p:nvCxnSpPr>
          <p:spPr>
            <a:xfrm>
              <a:off x="113212" y="467523"/>
              <a:ext cx="1712990" cy="1222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471;p64"/>
            <p:cNvSpPr txBox="1"/>
            <p:nvPr/>
          </p:nvSpPr>
          <p:spPr>
            <a:xfrm>
              <a:off x="221994" y="5899"/>
              <a:ext cx="149542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1. SVM </a:t>
              </a:r>
              <a:r>
                <a:rPr lang="ko-KR" altLang="en-US" sz="2400" dirty="0" smtClean="0">
                  <a:solidFill>
                    <a:srgbClr val="6A5F5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소개</a:t>
              </a:r>
              <a:endParaRPr lang="ko-KR" altLang="en-US" sz="2400" dirty="0">
                <a:solidFill>
                  <a:srgbClr val="6A5F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93836"/>
            <a:ext cx="8686800" cy="48678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299480" y="6018223"/>
            <a:ext cx="7593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좁은 공간</a:t>
            </a:r>
            <a:r>
              <a:rPr lang="en-US" altLang="ko-KR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큰 차량 에서도 </a:t>
            </a:r>
            <a:r>
              <a:rPr lang="ko-KR" altLang="en-US" sz="3200" b="1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완벽한 </a:t>
            </a:r>
            <a:r>
              <a:rPr lang="ko-KR" altLang="en-US" sz="3200" b="1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차폭감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505235" y="6396135"/>
            <a:ext cx="686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341360" y="975360"/>
            <a:ext cx="2098040" cy="211328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886</Words>
  <Application>Microsoft Office PowerPoint</Application>
  <PresentationFormat>와이드스크린</PresentationFormat>
  <Paragraphs>339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Arial</vt:lpstr>
      <vt:lpstr>Proxima Nova</vt:lpstr>
      <vt:lpstr>G마켓 산스 TTF Bold</vt:lpstr>
      <vt:lpstr>배달의민족 주아</vt:lpstr>
      <vt:lpstr>맑은 고딕</vt:lpstr>
      <vt:lpstr>Abadi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131</cp:revision>
  <dcterms:created xsi:type="dcterms:W3CDTF">2022-10-10T15:56:44Z</dcterms:created>
  <dcterms:modified xsi:type="dcterms:W3CDTF">2022-10-22T14:35:08Z</dcterms:modified>
</cp:coreProperties>
</file>